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6"/>
  </p:notesMasterIdLst>
  <p:handoutMasterIdLst>
    <p:handoutMasterId r:id="rId47"/>
  </p:handoutMasterIdLst>
  <p:sldIdLst>
    <p:sldId id="981" r:id="rId3"/>
    <p:sldId id="980" r:id="rId4"/>
    <p:sldId id="973" r:id="rId5"/>
    <p:sldId id="974" r:id="rId6"/>
    <p:sldId id="982" r:id="rId7"/>
    <p:sldId id="983" r:id="rId8"/>
    <p:sldId id="1020" r:id="rId9"/>
    <p:sldId id="1021" r:id="rId10"/>
    <p:sldId id="1031" r:id="rId11"/>
    <p:sldId id="1026" r:id="rId12"/>
    <p:sldId id="968" r:id="rId13"/>
    <p:sldId id="990" r:id="rId14"/>
    <p:sldId id="992" r:id="rId15"/>
    <p:sldId id="991" r:id="rId16"/>
    <p:sldId id="969" r:id="rId17"/>
    <p:sldId id="988" r:id="rId18"/>
    <p:sldId id="985" r:id="rId19"/>
    <p:sldId id="997" r:id="rId20"/>
    <p:sldId id="993" r:id="rId21"/>
    <p:sldId id="994" r:id="rId22"/>
    <p:sldId id="998" r:id="rId23"/>
    <p:sldId id="996" r:id="rId24"/>
    <p:sldId id="995" r:id="rId25"/>
    <p:sldId id="1000" r:id="rId26"/>
    <p:sldId id="999" r:id="rId27"/>
    <p:sldId id="1001" r:id="rId28"/>
    <p:sldId id="1027" r:id="rId29"/>
    <p:sldId id="986" r:id="rId30"/>
    <p:sldId id="1007" r:id="rId31"/>
    <p:sldId id="1010" r:id="rId32"/>
    <p:sldId id="987" r:id="rId33"/>
    <p:sldId id="1009" r:id="rId34"/>
    <p:sldId id="1002" r:id="rId35"/>
    <p:sldId id="1014" r:id="rId36"/>
    <p:sldId id="1011" r:id="rId37"/>
    <p:sldId id="1012" r:id="rId38"/>
    <p:sldId id="1013" r:id="rId39"/>
    <p:sldId id="1003" r:id="rId40"/>
    <p:sldId id="1008" r:id="rId41"/>
    <p:sldId id="1005" r:id="rId42"/>
    <p:sldId id="1016" r:id="rId43"/>
    <p:sldId id="1015" r:id="rId44"/>
    <p:sldId id="872" r:id="rId4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836" autoAdjust="0"/>
  </p:normalViewPr>
  <p:slideViewPr>
    <p:cSldViewPr>
      <p:cViewPr varScale="1">
        <p:scale>
          <a:sx n="100" d="100"/>
          <a:sy n="100" d="100"/>
        </p:scale>
        <p:origin x="19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24.06.2020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2849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that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ln⁡a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≤ a−1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for 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a&gt;0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now show that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−DKL(p||q)≤0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which means that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DKL(p||q)≥0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−D(p||q)=−∑p(x)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lnp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(x)/q(x)=∑p(x)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lnq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(x)/p(x)≤∑p(x)(q(x)/p(x)−1)=∑q(x)−∑p(x)=1−1=0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6658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ＭＳ Ｐゴシック" charset="0"/>
              </a:rPr>
              <a:t>f(D) = </a:t>
            </a:r>
            <a:r>
              <a:rPr lang="en-US" altLang="zh-TW" dirty="0" err="1">
                <a:ea typeface="ＭＳ Ｐゴシック" charset="0"/>
              </a:rPr>
              <a:t>alogD</a:t>
            </a:r>
            <a:r>
              <a:rPr lang="en-US" altLang="zh-TW" dirty="0">
                <a:ea typeface="ＭＳ Ｐゴシック" charset="0"/>
              </a:rPr>
              <a:t> + blog(1-D) </a:t>
            </a:r>
            <a:r>
              <a:rPr lang="en-US" altLang="zh-TW" dirty="0">
                <a:ea typeface="ＭＳ Ｐゴシック" charset="0"/>
                <a:sym typeface="Wingdings"/>
              </a:rPr>
              <a:t> D*=a/(</a:t>
            </a:r>
            <a:r>
              <a:rPr lang="en-US" altLang="zh-TW" dirty="0" err="1">
                <a:ea typeface="ＭＳ Ｐゴシック" charset="0"/>
                <a:sym typeface="Wingdings"/>
              </a:rPr>
              <a:t>a+b</a:t>
            </a:r>
            <a:r>
              <a:rPr lang="en-US" altLang="zh-TW" dirty="0">
                <a:ea typeface="ＭＳ Ｐゴシック" charset="0"/>
                <a:sym typeface="Wingding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2301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B7F4-7E80-40AC-BFA7-82B2571ADA2A}" type="slidenum">
              <a:rPr lang="de-DE" altLang="en-US" smtClean="0"/>
              <a:pPr/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12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-fragment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zhuanlan.zhihu.com/p/2476705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7/12.2524720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Vectors Generated by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" y="1379308"/>
            <a:ext cx="8875393" cy="4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Adversarial Learning</a:t>
            </a:r>
          </a:p>
          <a:p>
            <a:r>
              <a:rPr lang="en-US" dirty="0">
                <a:solidFill>
                  <a:schemeClr val="bg2"/>
                </a:solidFill>
              </a:rPr>
              <a:t>GAN Architecture</a:t>
            </a:r>
          </a:p>
          <a:p>
            <a:r>
              <a:rPr lang="en-US" dirty="0">
                <a:solidFill>
                  <a:schemeClr val="bg2"/>
                </a:solidFill>
              </a:rPr>
              <a:t>DCGAN</a:t>
            </a:r>
          </a:p>
          <a:p>
            <a:r>
              <a:rPr lang="en-US" dirty="0">
                <a:solidFill>
                  <a:schemeClr val="bg2"/>
                </a:solidFill>
              </a:rPr>
              <a:t>GAN Applications</a:t>
            </a:r>
          </a:p>
          <a:p>
            <a:r>
              <a:rPr lang="en-US" dirty="0"/>
              <a:t>The Fundamentals of GAN</a:t>
            </a:r>
          </a:p>
          <a:p>
            <a:r>
              <a:rPr lang="en-US" dirty="0">
                <a:solidFill>
                  <a:schemeClr val="bg2"/>
                </a:solidFill>
              </a:rPr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36549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 G</a:t>
            </a:r>
          </a:p>
          <a:p>
            <a:pPr lvl="1"/>
            <a:r>
              <a:rPr lang="en-US" dirty="0"/>
              <a:t>A Function: Input z, Output x</a:t>
            </a:r>
          </a:p>
          <a:p>
            <a:pPr lvl="1"/>
            <a:r>
              <a:rPr lang="en-US" dirty="0"/>
              <a:t>Given a prior distribution </a:t>
            </a:r>
            <a:r>
              <a:rPr lang="en-US" dirty="0" err="1"/>
              <a:t>P</a:t>
            </a:r>
            <a:r>
              <a:rPr lang="en-US" baseline="-25000" dirty="0" err="1"/>
              <a:t>prior</a:t>
            </a:r>
            <a:r>
              <a:rPr lang="en-US" dirty="0"/>
              <a:t>(z), a probability distribution P</a:t>
            </a:r>
            <a:r>
              <a:rPr lang="en-US" baseline="-25000" dirty="0"/>
              <a:t>G</a:t>
            </a:r>
            <a:r>
              <a:rPr lang="en-US" dirty="0"/>
              <a:t>(x) is defined by function G</a:t>
            </a:r>
          </a:p>
          <a:p>
            <a:r>
              <a:rPr lang="en-US" dirty="0"/>
              <a:t>Discriminator D</a:t>
            </a:r>
          </a:p>
          <a:p>
            <a:pPr lvl="1"/>
            <a:r>
              <a:rPr lang="en-US" dirty="0"/>
              <a:t>A Function: Input x, Output a scalar</a:t>
            </a:r>
          </a:p>
          <a:p>
            <a:pPr lvl="1"/>
            <a:r>
              <a:rPr lang="en-US" dirty="0"/>
              <a:t>Evaluate the difference between P</a:t>
            </a:r>
            <a:r>
              <a:rPr lang="en-US" baseline="-25000" dirty="0"/>
              <a:t>G</a:t>
            </a:r>
            <a:r>
              <a:rPr lang="en-US" dirty="0"/>
              <a:t>(x) and </a:t>
            </a:r>
            <a:r>
              <a:rPr lang="en-US" dirty="0" err="1"/>
              <a:t>P</a:t>
            </a:r>
            <a:r>
              <a:rPr lang="en-US" baseline="-25000" dirty="0" err="1"/>
              <a:t>data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89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32437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Kullback–</a:t>
                </a:r>
                <a:r>
                  <a:rPr lang="en-US" dirty="0" err="1"/>
                  <a:t>Leibler</a:t>
                </a:r>
                <a:r>
                  <a:rPr lang="en-US" dirty="0"/>
                  <a:t> divergence (Relative Entropy) </a:t>
                </a:r>
              </a:p>
              <a:p>
                <a:pPr lvl="1"/>
                <a:r>
                  <a:rPr lang="en-US" dirty="0"/>
                  <a:t>measures how one probability distribution is different from a reference probability distribution</a:t>
                </a:r>
              </a:p>
              <a:p>
                <a:pPr lvl="1"/>
                <a:r>
                  <a:rPr lang="en-US" dirty="0"/>
                  <a:t>Given probability distributions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n-US" i="1" dirty="0"/>
                  <a:t>Q</a:t>
                </a:r>
              </a:p>
              <a:p>
                <a:pPr lvl="2"/>
                <a:r>
                  <a:rPr lang="en-US" dirty="0"/>
                  <a:t>Discrete version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Continuous version</a:t>
                </a: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324370"/>
                <a:ext cx="8229600" cy="4525963"/>
              </a:xfrm>
              <a:blipFill rotWithShape="0">
                <a:blip r:embed="rId3"/>
                <a:stretch>
                  <a:fillRect l="-667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62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Explanation of KL divergence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Properties of KL divergence</a:t>
                </a:r>
              </a:p>
              <a:p>
                <a:pPr lvl="1"/>
                <a:r>
                  <a:rPr lang="en-US" dirty="0"/>
                  <a:t>Non-symmetric</a:t>
                </a:r>
              </a:p>
              <a:p>
                <a:pPr lvl="1"/>
                <a:r>
                  <a:rPr lang="en-US" dirty="0"/>
                  <a:t>Non-negative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Callout 1 3"/>
          <p:cNvSpPr/>
          <p:nvPr/>
        </p:nvSpPr>
        <p:spPr bwMode="auto">
          <a:xfrm>
            <a:off x="35496" y="2276871"/>
            <a:ext cx="1979712" cy="664305"/>
          </a:xfrm>
          <a:prstGeom prst="borderCallout1">
            <a:avLst>
              <a:gd name="adj1" fmla="val 51141"/>
              <a:gd name="adj2" fmla="val 100109"/>
              <a:gd name="adj3" fmla="val 71751"/>
              <a:gd name="adj4" fmla="val 1275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Cross Entropy of </a:t>
            </a:r>
            <a:r>
              <a:rPr kumimoji="0" 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and </a:t>
            </a:r>
            <a:r>
              <a:rPr kumimoji="0" 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Q</a:t>
            </a:r>
          </a:p>
        </p:txBody>
      </p:sp>
      <p:sp>
        <p:nvSpPr>
          <p:cNvPr id="5" name="Line Callout 1 4"/>
          <p:cNvSpPr/>
          <p:nvPr/>
        </p:nvSpPr>
        <p:spPr bwMode="auto">
          <a:xfrm>
            <a:off x="6948264" y="2176976"/>
            <a:ext cx="1979712" cy="432048"/>
          </a:xfrm>
          <a:prstGeom prst="borderCallout1">
            <a:avLst>
              <a:gd name="adj1" fmla="val 52491"/>
              <a:gd name="adj2" fmla="val -301"/>
              <a:gd name="adj3" fmla="val 123653"/>
              <a:gd name="adj4" fmla="val -371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Entropy of </a:t>
            </a:r>
            <a:r>
              <a:rPr kumimoji="0" 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04647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Jensen-Shannon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Jensen-Shannon Divergence</a:t>
                </a:r>
              </a:p>
              <a:p>
                <a:pPr lvl="1"/>
                <a:r>
                  <a:rPr lang="en-US" dirty="0"/>
                  <a:t>Measures the similarity between two probability distributions</a:t>
                </a:r>
              </a:p>
              <a:p>
                <a:pPr lvl="1"/>
                <a:r>
                  <a:rPr lang="en-US" dirty="0"/>
                  <a:t>A symmetrized and smoothed version of the 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</a:t>
                </a:r>
              </a:p>
              <a:p>
                <a:pPr lvl="1"/>
                <a:r>
                  <a:rPr lang="en-US" dirty="0"/>
                  <a:t>Definition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Bounds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3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optimization problem</a:t>
            </a:r>
          </a:p>
          <a:p>
            <a:pPr lvl="1"/>
            <a:r>
              <a:rPr lang="en-US" altLang="zh-TW" dirty="0"/>
              <a:t>Find an optimal generator G* such that</a:t>
            </a:r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r>
              <a:rPr lang="en-US" altLang="zh-TW" sz="2000" dirty="0"/>
              <a:t>	G*=</a:t>
            </a:r>
            <a:r>
              <a:rPr lang="en-US" altLang="zh-TW" sz="2000" dirty="0" err="1"/>
              <a:t>arg</a:t>
            </a:r>
            <a:r>
              <a:rPr lang="en-US" altLang="zh-TW" sz="2000" dirty="0"/>
              <a:t> </a:t>
            </a:r>
            <a:r>
              <a:rPr lang="en-US" altLang="zh-TW" sz="2000" dirty="0" err="1"/>
              <a:t>min</a:t>
            </a:r>
            <a:r>
              <a:rPr lang="en-US" altLang="zh-TW" sz="2000" baseline="-25000" dirty="0" err="1"/>
              <a:t>G</a:t>
            </a:r>
            <a:r>
              <a:rPr lang="en-US" altLang="zh-TW" sz="2000" dirty="0" err="1"/>
              <a:t>max</a:t>
            </a:r>
            <a:r>
              <a:rPr lang="en-US" altLang="zh-TW" sz="2000" baseline="-25000" dirty="0" err="1"/>
              <a:t>D</a:t>
            </a:r>
            <a:r>
              <a:rPr lang="en-US" altLang="zh-TW" sz="2000" dirty="0" err="1"/>
              <a:t>V</a:t>
            </a:r>
            <a:r>
              <a:rPr lang="en-US" altLang="zh-TW" sz="2000" dirty="0"/>
              <a:t>(G,D)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A minimax algorithm</a:t>
            </a:r>
          </a:p>
          <a:p>
            <a:r>
              <a:rPr lang="en-US" altLang="en-US" dirty="0"/>
              <a:t>Jensen-Shannon Divergence (Information Radius)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 =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x~P_data</a:t>
            </a:r>
            <a:r>
              <a:rPr lang="en-US" altLang="en-US" dirty="0"/>
              <a:t> [log D(x)] +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x~P_G</a:t>
            </a:r>
            <a:r>
              <a:rPr lang="en-US" altLang="en-US" dirty="0"/>
              <a:t>[log(1-D(x))]</a:t>
            </a:r>
          </a:p>
          <a:p>
            <a:pPr lvl="1"/>
            <a:endParaRPr lang="en-US" altLang="en-US" dirty="0"/>
          </a:p>
          <a:p>
            <a:pPr lvl="1"/>
            <a:r>
              <a:rPr lang="en-US" dirty="0"/>
              <a:t>Measures the similarity between two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82768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 eaLnBrk="1" hangingPunct="1"/>
                <a:r>
                  <a:rPr lang="en-US" altLang="en-US" dirty="0"/>
                  <a:t>Given a generator G</a:t>
                </a:r>
              </a:p>
              <a:p>
                <a:pPr lvl="1" eaLnBrk="1" hangingPunct="1"/>
                <a:r>
                  <a:rPr lang="en-US" altLang="en-US" dirty="0" err="1"/>
                  <a:t>max</a:t>
                </a:r>
                <a:r>
                  <a:rPr lang="en-US" altLang="en-US" baseline="-25000" dirty="0" err="1"/>
                  <a:t>D</a:t>
                </a:r>
                <a:r>
                  <a:rPr lang="en-US" altLang="en-US" dirty="0" err="1"/>
                  <a:t>V</a:t>
                </a:r>
                <a:r>
                  <a:rPr lang="en-US" altLang="en-US" dirty="0"/>
                  <a:t>(G,D) evaluates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altLang="en-US" baseline="-25000" dirty="0"/>
              </a:p>
              <a:p>
                <a:pPr eaLnBrk="1" hangingPunct="1"/>
                <a:r>
                  <a:rPr lang="en-US" altLang="en-US" dirty="0"/>
                  <a:t>What is the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dirty="0"/>
                  <a:t> that maximize </a:t>
                </a:r>
                <a14:m>
                  <m:oMath xmlns:m="http://schemas.openxmlformats.org/officeDocument/2006/math">
                    <m:r>
                      <a:rPr lang="en-US" altLang="en-US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?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b="0" dirty="0"/>
              </a:p>
              <a:p>
                <a:pPr marL="0" indent="0" eaLnBrk="1" hangingPunct="1">
                  <a:buNone/>
                </a:pPr>
                <a:r>
                  <a:rPr lang="en-US" altLang="en-US" dirty="0"/>
                  <a:t>	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b="0" dirty="0"/>
              </a:p>
              <a:p>
                <a:pPr marL="0" indent="0" eaLnBrk="1" hangingPunct="1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67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0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br>
                  <a:rPr lang="en-US" altLang="en-US" b="0" dirty="0"/>
                </a:b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	where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b="0" i="1">
                        <a:latin typeface="Cambria Math" panose="02040503050406030204" pitchFamily="18" charset="0"/>
                      </a:rPr>
                      <m:t>/(</m:t>
                    </m:r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marL="0" indent="0" eaLnBrk="1" hangingPunct="1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>
                              <a:latin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en-US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en-US" b="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5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7EDA-C8B2-4092-BE77-29941161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Training a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92DF-2087-448D-B339-CBFF717D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GAN is notoriously difficult</a:t>
            </a:r>
          </a:p>
          <a:p>
            <a:pPr lvl="1"/>
            <a:r>
              <a:rPr lang="en-US" dirty="0"/>
              <a:t>Perfect Discriminator</a:t>
            </a:r>
          </a:p>
          <a:p>
            <a:pPr lvl="1"/>
            <a:r>
              <a:rPr lang="en-US" dirty="0"/>
              <a:t>Mode Collapse</a:t>
            </a:r>
          </a:p>
          <a:p>
            <a:pPr lvl="1"/>
            <a:r>
              <a:rPr lang="en-US" dirty="0"/>
              <a:t>Non-convergence</a:t>
            </a:r>
          </a:p>
          <a:p>
            <a:pPr lvl="1"/>
            <a:r>
              <a:rPr lang="en-US" dirty="0"/>
              <a:t>Imbalance Generator and Discriminator Training</a:t>
            </a:r>
          </a:p>
          <a:p>
            <a:pPr lvl="1"/>
            <a:r>
              <a:rPr lang="en-US" dirty="0"/>
              <a:t>Model parameter oscillation</a:t>
            </a:r>
          </a:p>
          <a:p>
            <a:pPr lvl="1"/>
            <a:r>
              <a:rPr lang="en-US" dirty="0"/>
              <a:t>Destabilization</a:t>
            </a:r>
          </a:p>
          <a:p>
            <a:pPr lvl="1"/>
            <a:r>
              <a:rPr lang="en-US" dirty="0"/>
              <a:t>Vanishing gradient</a:t>
            </a:r>
          </a:p>
        </p:txBody>
      </p:sp>
    </p:spTree>
    <p:extLst>
      <p:ext uri="{BB962C8B-B14F-4D97-AF65-F5344CB8AC3E}">
        <p14:creationId xmlns:p14="http://schemas.microsoft.com/office/powerpoint/2010/main" val="279631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Discriminator (Binary Classifier)</a:t>
                </a:r>
              </a:p>
              <a:p>
                <a:pPr lvl="1"/>
                <a:r>
                  <a:rPr lang="en-US" sz="2000" dirty="0"/>
                  <a:t>Given G</a:t>
                </a:r>
              </a:p>
              <a:p>
                <a:pPr lvl="2"/>
                <a:r>
                  <a:rPr lang="en-US" altLang="en-US" sz="1800" dirty="0">
                    <a:ea typeface="Arial" panose="020B0604020202020204" pitchFamily="34" charset="0"/>
                  </a:rPr>
                  <a:t>Sample </a:t>
                </a:r>
                <a:r>
                  <a:rPr lang="en-US" altLang="en-US" sz="1800" dirty="0" err="1">
                    <a:ea typeface="Arial" panose="020B0604020202020204" pitchFamily="34" charset="0"/>
                  </a:rPr>
                  <a:t>x</a:t>
                </a:r>
                <a:r>
                  <a:rPr lang="en-US" altLang="en-US" sz="1800" baseline="-25000" dirty="0" err="1">
                    <a:ea typeface="Arial" panose="020B0604020202020204" pitchFamily="34" charset="0"/>
                  </a:rPr>
                  <a:t>true</a:t>
                </a:r>
                <a:r>
                  <a:rPr lang="en-US" altLang="en-US" sz="1800" dirty="0">
                    <a:ea typeface="Arial" panose="020B0604020202020204" pitchFamily="34" charset="0"/>
                  </a:rPr>
                  <a:t> from </a:t>
                </a:r>
                <a:r>
                  <a:rPr lang="en-US" altLang="en-US" sz="1800" dirty="0" err="1">
                    <a:ea typeface="Arial" panose="020B0604020202020204" pitchFamily="34" charset="0"/>
                  </a:rPr>
                  <a:t>P</a:t>
                </a:r>
                <a:r>
                  <a:rPr lang="en-US" altLang="en-US" sz="1800" baseline="-25000" dirty="0" err="1">
                    <a:ea typeface="Arial" panose="020B0604020202020204" pitchFamily="34" charset="0"/>
                  </a:rPr>
                  <a:t>data</a:t>
                </a:r>
                <a:endParaRPr lang="en-US" altLang="en-US" sz="1800" dirty="0">
                  <a:ea typeface="Arial" panose="020B0604020202020204" pitchFamily="34" charset="0"/>
                </a:endParaRPr>
              </a:p>
              <a:p>
                <a:pPr lvl="2"/>
                <a:r>
                  <a:rPr lang="en-US" altLang="en-US" sz="1800" dirty="0">
                    <a:ea typeface="Arial" panose="020B0604020202020204" pitchFamily="34" charset="0"/>
                  </a:rPr>
                  <a:t>Sample </a:t>
                </a:r>
                <a:r>
                  <a:rPr lang="en-US" altLang="en-US" sz="1800" dirty="0" err="1">
                    <a:ea typeface="Arial" panose="020B0604020202020204" pitchFamily="34" charset="0"/>
                  </a:rPr>
                  <a:t>x</a:t>
                </a:r>
                <a:r>
                  <a:rPr lang="en-US" altLang="en-US" sz="1800" baseline="-25000" dirty="0" err="1">
                    <a:ea typeface="Arial" panose="020B0604020202020204" pitchFamily="34" charset="0"/>
                  </a:rPr>
                  <a:t>G</a:t>
                </a:r>
                <a:r>
                  <a:rPr lang="en-US" altLang="en-US" sz="1800" dirty="0">
                    <a:ea typeface="Arial" panose="020B0604020202020204" pitchFamily="34" charset="0"/>
                  </a:rPr>
                  <a:t> from generator P</a:t>
                </a:r>
                <a:r>
                  <a:rPr lang="en-US" altLang="en-US" sz="1800" baseline="-25000" dirty="0">
                    <a:ea typeface="Arial" panose="020B0604020202020204" pitchFamily="34" charset="0"/>
                  </a:rPr>
                  <a:t>G</a:t>
                </a:r>
              </a:p>
              <a:p>
                <a:pPr lvl="1"/>
                <a:r>
                  <a:rPr lang="en-US" altLang="en-US" sz="2000" dirty="0">
                    <a:ea typeface="Arial" panose="020B0604020202020204" pitchFamily="34" charset="0"/>
                  </a:rPr>
                  <a:t>Maximize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en-US" sz="1800" i="1" dirty="0">
                              <a:ea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en-US" sz="1800" i="1" baseline="-25000" dirty="0">
                              <a:ea typeface="Arial" panose="020B0604020202020204" pitchFamily="34" charset="0"/>
                            </a:rPr>
                            <m:t>true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en-US" sz="1800" i="1" dirty="0">
                                  <a:ea typeface="Arial" panose="020B060402020202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en-US" sz="1800" i="1" baseline="-25000" dirty="0">
                                  <a:ea typeface="Arial" panose="020B0604020202020204" pitchFamily="34" charset="0"/>
                                </a:rPr>
                                <m:t>true</m:t>
                              </m:r>
                            </m:e>
                          </m:d>
                          <m:r>
                            <a:rPr lang="en-US" alt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en-US" sz="1800" i="1" dirty="0">
                              <a:ea typeface="Arial" panose="020B0604020202020204" pitchFamily="34" charset="0"/>
                            </a:rPr>
                            <m:t>x</m:t>
                          </m:r>
                          <m:r>
                            <a:rPr lang="en-US" altLang="en-US" sz="1800" b="0" i="1" baseline="-25000" dirty="0" smtClean="0"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sz="1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en-US" sz="1800" i="1" dirty="0">
                                  <a:ea typeface="Arial" panose="020B060402020202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en-US" sz="1800" i="1" baseline="-25000" dirty="0">
                                  <a:ea typeface="Arial" panose="020B0604020202020204" pitchFamily="34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alt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914400" lvl="2" indent="0">
                  <a:buNone/>
                </a:pPr>
                <a:endParaRPr lang="en-US" altLang="en-US" dirty="0"/>
              </a:p>
              <a:p>
                <a:pPr marL="914400" lvl="2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sz="2000" dirty="0"/>
                  <a:t>Minimize cross-entropy</a:t>
                </a:r>
              </a:p>
              <a:p>
                <a:pPr lvl="2"/>
                <a:r>
                  <a:rPr lang="en-US" altLang="en-US" sz="1800" dirty="0"/>
                  <a:t>Positive sample: minimize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en-US" sz="1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en-US" sz="1800" b="0" i="1" dirty="0" smtClean="0">
                            <a:ea typeface="Arial" panose="020B0604020202020204" pitchFamily="34" charset="0"/>
                          </a:rPr>
                          <m:t>x</m:t>
                        </m:r>
                      </m:e>
                    </m:d>
                  </m:oMath>
                </a14:m>
                <a:endParaRPr lang="en-US" altLang="en-US" sz="1800" dirty="0"/>
              </a:p>
              <a:p>
                <a:pPr lvl="2"/>
                <a:r>
                  <a:rPr lang="en-US" altLang="en-US" sz="1800" dirty="0"/>
                  <a:t>Negative sample: minimize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en-US" sz="1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en-US" sz="1800" i="1" dirty="0">
                            <a:ea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1800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Callout 1 3"/>
          <p:cNvSpPr/>
          <p:nvPr/>
        </p:nvSpPr>
        <p:spPr bwMode="auto">
          <a:xfrm>
            <a:off x="755576" y="4153020"/>
            <a:ext cx="1637908" cy="376273"/>
          </a:xfrm>
          <a:prstGeom prst="borderCallout1">
            <a:avLst>
              <a:gd name="adj1" fmla="val 51141"/>
              <a:gd name="adj2" fmla="val 100109"/>
              <a:gd name="adj3" fmla="val -65897"/>
              <a:gd name="adj4" fmla="val 1394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If x is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true</a:t>
            </a:r>
            <a:endParaRPr kumimoji="0" 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Line Callout 1 4"/>
          <p:cNvSpPr/>
          <p:nvPr/>
        </p:nvSpPr>
        <p:spPr bwMode="auto">
          <a:xfrm>
            <a:off x="5652120" y="4183733"/>
            <a:ext cx="1584176" cy="376273"/>
          </a:xfrm>
          <a:prstGeom prst="borderCallout1">
            <a:avLst>
              <a:gd name="adj1" fmla="val 47221"/>
              <a:gd name="adj2" fmla="val 187"/>
              <a:gd name="adj3" fmla="val -58057"/>
              <a:gd name="adj4" fmla="val -477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If x is fake</a:t>
            </a:r>
            <a:endParaRPr kumimoji="0" 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Music</a:t>
            </a:r>
          </a:p>
        </p:txBody>
      </p:sp>
      <p:pic>
        <p:nvPicPr>
          <p:cNvPr id="5122" name="Picture 2" descr="https://magenta.tensorflow.org/assets/gansynth/coheren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48" y="1571212"/>
            <a:ext cx="7800506" cy="41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gansynth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350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Perfect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Generator</a:t>
                </a:r>
              </a:p>
              <a:p>
                <a:pPr lvl="1"/>
                <a:r>
                  <a:rPr lang="en-US" sz="2200" dirty="0"/>
                  <a:t>Given D</a:t>
                </a:r>
              </a:p>
              <a:p>
                <a:pPr lvl="2"/>
                <a:r>
                  <a:rPr lang="en-US" sz="2100" dirty="0"/>
                  <a:t>Minimize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en-US" sz="2400" i="1" dirty="0">
                              <a:ea typeface="Arial" panose="020B0604020202020204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en-US" sz="2400" i="1" baseline="-25000" dirty="0">
                              <a:ea typeface="Arial" panose="020B0604020202020204" pitchFamily="34" charset="0"/>
                            </a:rPr>
                            <m:t>true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en-US" sz="2400" i="1" dirty="0">
                                  <a:ea typeface="Arial" panose="020B060402020202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i="1" baseline="-25000" dirty="0">
                                  <a:ea typeface="Arial" panose="020B0604020202020204" pitchFamily="34" charset="0"/>
                                </a:rPr>
                                <m:t>true</m:t>
                              </m:r>
                            </m:e>
                          </m:d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en-US" sz="2400" i="1" dirty="0">
                              <a:ea typeface="Arial" panose="020B0604020202020204" pitchFamily="34" charset="0"/>
                            </a:rPr>
                            <m:t>x</m:t>
                          </m:r>
                          <m:r>
                            <a:rPr lang="en-US" altLang="en-US" sz="2400" i="1" baseline="-25000" dirty="0"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en-US" sz="2400" i="1" dirty="0">
                                  <a:ea typeface="Arial" panose="020B060402020202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i="1" baseline="-25000" dirty="0">
                                  <a:ea typeface="Arial" panose="020B0604020202020204" pitchFamily="34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sz="2400" dirty="0"/>
              </a:p>
              <a:p>
                <a:r>
                  <a:rPr lang="en-US" altLang="en-US" sz="2400" dirty="0"/>
                  <a:t>Problem</a:t>
                </a:r>
              </a:p>
              <a:p>
                <a:pPr lvl="1"/>
                <a:r>
                  <a:rPr lang="en-US" altLang="en-US" sz="2200" dirty="0"/>
                  <a:t>A nearly perfect discriminator</a:t>
                </a:r>
              </a:p>
              <a:p>
                <a:pPr lvl="1"/>
                <a:r>
                  <a:rPr lang="en-US" altLang="en-US" sz="2000" dirty="0">
                    <a:ea typeface="Arial" panose="020B0604020202020204" pitchFamily="34" charset="0"/>
                  </a:rPr>
                  <a:t>No guideline to generate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000" i="1" dirty="0">
                        <a:ea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en-US" sz="2000" i="1" baseline="-25000" dirty="0">
                        <a:ea typeface="Arial" panose="020B0604020202020204" pitchFamily="34" charset="0"/>
                      </a:rPr>
                      <m:t>G</m:t>
                    </m:r>
                  </m:oMath>
                </a14:m>
                <a:r>
                  <a:rPr lang="en-US" altLang="en-US" sz="2200" dirty="0"/>
                  <a:t> close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000" i="1" dirty="0">
                        <a:ea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en-US" sz="2000" b="0" i="1" baseline="-25000" dirty="0" smtClean="0">
                        <a:ea typeface="Arial" panose="020B0604020202020204" pitchFamily="34" charset="0"/>
                      </a:rPr>
                      <m:t>true</m:t>
                    </m:r>
                  </m:oMath>
                </a14:m>
                <a:endParaRPr lang="en-US" altLang="en-US" sz="2200" dirty="0"/>
              </a:p>
              <a:p>
                <a:pPr lvl="1"/>
                <a:r>
                  <a:rPr lang="en-US" altLang="en-US" sz="2200" dirty="0"/>
                  <a:t>Low dimensional manifolds in high-dimensional space barely have overlaps</a:t>
                </a:r>
              </a:p>
              <a:p>
                <a:pPr marL="914400" lvl="2" indent="0">
                  <a:buNone/>
                </a:pPr>
                <a:endParaRPr lang="en-US" sz="2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D15EC5-7549-49DC-B826-93FE5B6253DD}"/>
              </a:ext>
            </a:extLst>
          </p:cNvPr>
          <p:cNvCxnSpPr>
            <a:cxnSpLocks/>
          </p:cNvCxnSpPr>
          <p:nvPr/>
        </p:nvCxnSpPr>
        <p:spPr bwMode="auto">
          <a:xfrm>
            <a:off x="1691680" y="2852936"/>
            <a:ext cx="2016224" cy="86409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901373-5EA6-4384-B01D-F9B683B09A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1680" y="2852936"/>
            <a:ext cx="2016224" cy="86409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BA5703C-FE4C-4634-BA38-7C34E83F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600" y="2515746"/>
            <a:ext cx="2765400" cy="24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ADFA-2B1E-4993-889F-1CDA7B89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Perfect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FCAE-C189-4FCF-9457-69AC3AD51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6439693"/>
            <a:ext cx="8229600" cy="41830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Credit: University of Waterloo, M. Li</a:t>
            </a:r>
          </a:p>
        </p:txBody>
      </p:sp>
      <p:cxnSp>
        <p:nvCxnSpPr>
          <p:cNvPr id="4" name="直線接點 4">
            <a:extLst>
              <a:ext uri="{FF2B5EF4-FFF2-40B4-BE49-F238E27FC236}">
                <a16:creationId xmlns:a16="http://schemas.microsoft.com/office/drawing/2014/main" id="{2962A27A-6D79-4DF0-8818-F8237A0F494A}"/>
              </a:ext>
            </a:extLst>
          </p:cNvPr>
          <p:cNvCxnSpPr/>
          <p:nvPr/>
        </p:nvCxnSpPr>
        <p:spPr>
          <a:xfrm flipH="1">
            <a:off x="3804196" y="1580976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5">
            <a:extLst>
              <a:ext uri="{FF2B5EF4-FFF2-40B4-BE49-F238E27FC236}">
                <a16:creationId xmlns:a16="http://schemas.microsoft.com/office/drawing/2014/main" id="{294878AC-D3D7-49DE-9F2D-E8FE9814A427}"/>
              </a:ext>
            </a:extLst>
          </p:cNvPr>
          <p:cNvCxnSpPr/>
          <p:nvPr/>
        </p:nvCxnSpPr>
        <p:spPr>
          <a:xfrm flipH="1">
            <a:off x="2851696" y="1580976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7">
            <a:extLst>
              <a:ext uri="{FF2B5EF4-FFF2-40B4-BE49-F238E27FC236}">
                <a16:creationId xmlns:a16="http://schemas.microsoft.com/office/drawing/2014/main" id="{614110A3-3828-48FC-809B-8A18051A8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396" y="1881014"/>
            <a:ext cx="952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2400"/>
              <a:t>P</a:t>
            </a:r>
            <a:r>
              <a:rPr lang="en-CA" altLang="zh-TW" sz="2400" baseline="-25000"/>
              <a:t>G_0</a:t>
            </a:r>
            <a:r>
              <a:rPr lang="en-CA" altLang="zh-TW" sz="2400"/>
              <a:t>(x)</a:t>
            </a:r>
            <a:endParaRPr lang="zh-TW" altLang="en-US" sz="2400"/>
          </a:p>
        </p:txBody>
      </p:sp>
      <p:cxnSp>
        <p:nvCxnSpPr>
          <p:cNvPr id="7" name="直線接點 8">
            <a:extLst>
              <a:ext uri="{FF2B5EF4-FFF2-40B4-BE49-F238E27FC236}">
                <a16:creationId xmlns:a16="http://schemas.microsoft.com/office/drawing/2014/main" id="{46905ECD-6F22-442D-8AE8-5B18D6393752}"/>
              </a:ext>
            </a:extLst>
          </p:cNvPr>
          <p:cNvCxnSpPr/>
          <p:nvPr/>
        </p:nvCxnSpPr>
        <p:spPr>
          <a:xfrm flipH="1">
            <a:off x="3375571" y="3166889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9">
            <a:extLst>
              <a:ext uri="{FF2B5EF4-FFF2-40B4-BE49-F238E27FC236}">
                <a16:creationId xmlns:a16="http://schemas.microsoft.com/office/drawing/2014/main" id="{005480D9-8373-4BBD-B0B2-03D28A7140FD}"/>
              </a:ext>
            </a:extLst>
          </p:cNvPr>
          <p:cNvCxnSpPr/>
          <p:nvPr/>
        </p:nvCxnSpPr>
        <p:spPr>
          <a:xfrm flipH="1">
            <a:off x="2943771" y="3179589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11">
            <a:extLst>
              <a:ext uri="{FF2B5EF4-FFF2-40B4-BE49-F238E27FC236}">
                <a16:creationId xmlns:a16="http://schemas.microsoft.com/office/drawing/2014/main" id="{97B12146-391B-42A5-B94E-0761A39D3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971" y="3479626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2400"/>
              <a:t>P</a:t>
            </a:r>
            <a:r>
              <a:rPr lang="en-CA" altLang="zh-TW" sz="2400" baseline="-25000"/>
              <a:t>G_50</a:t>
            </a:r>
            <a:r>
              <a:rPr lang="en-CA" altLang="zh-TW" sz="2400"/>
              <a:t>(x)</a:t>
            </a:r>
            <a:endParaRPr lang="zh-TW" altLang="en-US" sz="2400"/>
          </a:p>
        </p:txBody>
      </p:sp>
      <p:cxnSp>
        <p:nvCxnSpPr>
          <p:cNvPr id="10" name="直線接點 14">
            <a:extLst>
              <a:ext uri="{FF2B5EF4-FFF2-40B4-BE49-F238E27FC236}">
                <a16:creationId xmlns:a16="http://schemas.microsoft.com/office/drawing/2014/main" id="{33F39B58-1DB8-47FE-A36B-70B6676737BB}"/>
              </a:ext>
            </a:extLst>
          </p:cNvPr>
          <p:cNvCxnSpPr/>
          <p:nvPr/>
        </p:nvCxnSpPr>
        <p:spPr>
          <a:xfrm flipH="1">
            <a:off x="3140621" y="4768676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5">
            <a:extLst>
              <a:ext uri="{FF2B5EF4-FFF2-40B4-BE49-F238E27FC236}">
                <a16:creationId xmlns:a16="http://schemas.microsoft.com/office/drawing/2014/main" id="{690BEF29-EB72-43CF-B526-0A67A5D5EDE4}"/>
              </a:ext>
            </a:extLst>
          </p:cNvPr>
          <p:cNvCxnSpPr/>
          <p:nvPr/>
        </p:nvCxnSpPr>
        <p:spPr>
          <a:xfrm flipH="1">
            <a:off x="3100934" y="4779789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7">
            <a:extLst>
              <a:ext uri="{FF2B5EF4-FFF2-40B4-BE49-F238E27FC236}">
                <a16:creationId xmlns:a16="http://schemas.microsoft.com/office/drawing/2014/main" id="{EAAE3B3C-9DA9-43A4-B322-A20A8D970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171" y="4971876"/>
            <a:ext cx="1179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2400"/>
              <a:t>P</a:t>
            </a:r>
            <a:r>
              <a:rPr lang="en-CA" altLang="zh-TW" sz="2400" baseline="-25000"/>
              <a:t>G_100</a:t>
            </a:r>
            <a:r>
              <a:rPr lang="en-CA" altLang="zh-TW" sz="2400"/>
              <a:t>(x)</a:t>
            </a:r>
            <a:endParaRPr lang="zh-TW" altLang="en-US" sz="2400"/>
          </a:p>
        </p:txBody>
      </p:sp>
      <p:grpSp>
        <p:nvGrpSpPr>
          <p:cNvPr id="13" name="群組 2">
            <a:extLst>
              <a:ext uri="{FF2B5EF4-FFF2-40B4-BE49-F238E27FC236}">
                <a16:creationId xmlns:a16="http://schemas.microsoft.com/office/drawing/2014/main" id="{C102A699-2FF7-42DE-8343-644EB301C874}"/>
              </a:ext>
            </a:extLst>
          </p:cNvPr>
          <p:cNvGrpSpPr>
            <a:grpSpLocks/>
          </p:cNvGrpSpPr>
          <p:nvPr/>
        </p:nvGrpSpPr>
        <p:grpSpPr bwMode="auto">
          <a:xfrm>
            <a:off x="303759" y="1404764"/>
            <a:ext cx="1689100" cy="4635500"/>
            <a:chOff x="478207" y="1690689"/>
            <a:chExt cx="1689818" cy="4635496"/>
          </a:xfrm>
        </p:grpSpPr>
        <p:sp>
          <p:nvSpPr>
            <p:cNvPr id="14" name="箭號: 向右 19">
              <a:extLst>
                <a:ext uri="{FF2B5EF4-FFF2-40B4-BE49-F238E27FC236}">
                  <a16:creationId xmlns:a16="http://schemas.microsoft.com/office/drawing/2014/main" id="{33C00610-3401-4DEA-84D5-0EE36847EAEB}"/>
                </a:ext>
              </a:extLst>
            </p:cNvPr>
            <p:cNvSpPr/>
            <p:nvPr/>
          </p:nvSpPr>
          <p:spPr>
            <a:xfrm rot="5400000">
              <a:off x="-387949" y="3770211"/>
              <a:ext cx="4635496" cy="4764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/>
            </a:p>
          </p:txBody>
        </p:sp>
        <p:sp>
          <p:nvSpPr>
            <p:cNvPr id="15" name="文字方塊 20">
              <a:extLst>
                <a:ext uri="{FF2B5EF4-FFF2-40B4-BE49-F238E27FC236}">
                  <a16:creationId xmlns:a16="http://schemas.microsoft.com/office/drawing/2014/main" id="{87ED3972-0245-454A-AB2F-EDBE838A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07" y="3645832"/>
              <a:ext cx="14501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2800">
                  <a:solidFill>
                    <a:srgbClr val="0000FF"/>
                  </a:solidFill>
                </a:rPr>
                <a:t>Better</a:t>
              </a:r>
              <a:endParaRPr lang="zh-TW" altLang="en-US" sz="2800">
                <a:solidFill>
                  <a:srgbClr val="0000FF"/>
                </a:solidFill>
              </a:endParaRPr>
            </a:p>
          </p:txBody>
        </p:sp>
      </p:grpSp>
      <p:sp>
        <p:nvSpPr>
          <p:cNvPr id="16" name="文字方塊 3">
            <a:extLst>
              <a:ext uri="{FF2B5EF4-FFF2-40B4-BE49-F238E27FC236}">
                <a16:creationId xmlns:a16="http://schemas.microsoft.com/office/drawing/2014/main" id="{A8A1C3F0-33D2-486C-8289-3722BB46306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012034" y="2627138"/>
            <a:ext cx="941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……</a:t>
            </a:r>
            <a:endParaRPr lang="zh-TW" altLang="en-US" sz="2400"/>
          </a:p>
        </p:txBody>
      </p:sp>
      <p:sp>
        <p:nvSpPr>
          <p:cNvPr id="17" name="文字方塊 21">
            <a:extLst>
              <a:ext uri="{FF2B5EF4-FFF2-40B4-BE49-F238E27FC236}">
                <a16:creationId xmlns:a16="http://schemas.microsoft.com/office/drawing/2014/main" id="{32CEF3B5-CA7A-4F59-BA11-D29BFD32C94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66790" y="4317032"/>
            <a:ext cx="942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……</a:t>
            </a:r>
            <a:endParaRPr lang="zh-TW" altLang="en-US" sz="2400"/>
          </a:p>
        </p:txBody>
      </p:sp>
      <p:sp>
        <p:nvSpPr>
          <p:cNvPr id="18" name="文字方塊 22">
            <a:extLst>
              <a:ext uri="{FF2B5EF4-FFF2-40B4-BE49-F238E27FC236}">
                <a16:creationId xmlns:a16="http://schemas.microsoft.com/office/drawing/2014/main" id="{E3069B82-2453-4A1C-9825-DA97D80D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446" y="3951114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</a:rPr>
              <a:t>Not really better ……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E4A6C-2EFE-4697-B7AE-8CB654345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771" y="2000076"/>
            <a:ext cx="987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1965C-47D0-4606-850B-A0C9E2D04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171" y="3524076"/>
            <a:ext cx="987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3D651-764F-4155-97AF-E4F3D201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71" y="5200476"/>
            <a:ext cx="987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53706-2D77-45E9-AC5C-E9820DD83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971" y="1771476"/>
            <a:ext cx="262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JSD(P</a:t>
            </a:r>
            <a:r>
              <a:rPr lang="en-US" altLang="en-US" sz="1800" baseline="-25000"/>
              <a:t>G_0</a:t>
            </a:r>
            <a:r>
              <a:rPr lang="en-US" altLang="en-US" sz="1800"/>
              <a:t> || P</a:t>
            </a:r>
            <a:r>
              <a:rPr lang="en-US" altLang="en-US" sz="1800" baseline="-25000"/>
              <a:t>data</a:t>
            </a:r>
            <a:r>
              <a:rPr lang="en-US" altLang="en-US" sz="1800"/>
              <a:t>) = log2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C6A37-2032-472D-B83C-FFA683D7F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571" y="5276676"/>
            <a:ext cx="2482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JSD(P</a:t>
            </a:r>
            <a:r>
              <a:rPr lang="en-US" altLang="en-US" sz="1800" baseline="-25000"/>
              <a:t>G_100</a:t>
            </a:r>
            <a:r>
              <a:rPr lang="en-US" altLang="en-US" sz="1800"/>
              <a:t> || P</a:t>
            </a:r>
            <a:r>
              <a:rPr lang="en-US" altLang="en-US" sz="1800" baseline="-25000"/>
              <a:t>data</a:t>
            </a:r>
            <a:r>
              <a:rPr lang="en-US" altLang="en-US" sz="1800"/>
              <a:t>) =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5F18A-13C2-47B5-A446-31D4B61C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371" y="3524076"/>
            <a:ext cx="270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JSD(P</a:t>
            </a:r>
            <a:r>
              <a:rPr lang="en-US" altLang="en-US" sz="1800" baseline="-25000"/>
              <a:t>G_50</a:t>
            </a:r>
            <a:r>
              <a:rPr lang="en-US" altLang="en-US" sz="1800"/>
              <a:t> || P</a:t>
            </a:r>
            <a:r>
              <a:rPr lang="en-US" altLang="en-US" sz="1800" baseline="-25000"/>
              <a:t>data</a:t>
            </a:r>
            <a:r>
              <a:rPr lang="en-US" altLang="en-US" sz="1800"/>
              <a:t>) = log2</a:t>
            </a:r>
          </a:p>
        </p:txBody>
      </p:sp>
    </p:spTree>
    <p:extLst>
      <p:ext uri="{BB962C8B-B14F-4D97-AF65-F5344CB8AC3E}">
        <p14:creationId xmlns:p14="http://schemas.microsoft.com/office/powerpoint/2010/main" val="25679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F6C6-3DDA-4D7A-AE77-D3552953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too perfect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62B6F-FD85-4C66-9F34-AED844C4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413"/>
            <a:ext cx="91440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5CB04A-5341-4A72-A17A-DBFDAC5B7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093296"/>
            <a:ext cx="8085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  <a:latin typeface="Lucida Grande" charset="0"/>
              </a:rPr>
              <a:t>Martin </a:t>
            </a:r>
            <a:r>
              <a:rPr lang="en-US" altLang="zh-TW" sz="1400" b="0" dirty="0" err="1">
                <a:solidFill>
                  <a:schemeClr val="bg1">
                    <a:lumMod val="50000"/>
                  </a:schemeClr>
                </a:solidFill>
                <a:latin typeface="Lucida Grande" charset="0"/>
              </a:rPr>
              <a:t>Arjovsky</a:t>
            </a: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  <a:latin typeface="Lucida Grande" charset="0"/>
              </a:rPr>
              <a:t>, Léon </a:t>
            </a:r>
            <a:r>
              <a:rPr lang="en-US" altLang="zh-TW" sz="1400" b="0" dirty="0" err="1">
                <a:solidFill>
                  <a:schemeClr val="bg1">
                    <a:lumMod val="50000"/>
                  </a:schemeClr>
                </a:solidFill>
                <a:latin typeface="Lucida Grande" charset="0"/>
              </a:rPr>
              <a:t>Bottou</a:t>
            </a: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  <a:latin typeface="Lucida Grande" charset="0"/>
              </a:rPr>
              <a:t>, </a:t>
            </a: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</a:rPr>
              <a:t>Towards Principled Methods for Training Generative Adversarial Networks,</a:t>
            </a:r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</a:rPr>
              <a:t>2017, </a:t>
            </a:r>
            <a:r>
              <a:rPr lang="en-US" altLang="zh-TW" sz="1400" b="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TW" sz="1400" b="0" dirty="0">
                <a:solidFill>
                  <a:schemeClr val="bg1">
                    <a:lumMod val="50000"/>
                  </a:schemeClr>
                </a:solidFill>
              </a:rPr>
              <a:t> preprint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546713D-2528-43F4-87C1-C52AC953D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313" y="1447800"/>
            <a:ext cx="4103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/>
              <a:t>Discriminator</a:t>
            </a:r>
            <a:r>
              <a:rPr lang="en-US" altLang="en-US" sz="1800" dirty="0"/>
              <a:t> is too strong: for all three Generators, JSD = 0</a:t>
            </a:r>
          </a:p>
        </p:txBody>
      </p:sp>
    </p:spTree>
    <p:extLst>
      <p:ext uri="{BB962C8B-B14F-4D97-AF65-F5344CB8AC3E}">
        <p14:creationId xmlns:p14="http://schemas.microsoft.com/office/powerpoint/2010/main" val="8917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8836-641B-4FBD-B6F7-2601A71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18AA-8538-45F2-9000-7E1889A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the same sample</a:t>
            </a:r>
          </a:p>
        </p:txBody>
      </p:sp>
      <p:pic>
        <p:nvPicPr>
          <p:cNvPr id="1026" name="Picture 2" descr="https://miro.medium.com/max/225/1*C4y06fLsx3dlANnUAmMbpQ.jpeg">
            <a:extLst>
              <a:ext uri="{FF2B5EF4-FFF2-40B4-BE49-F238E27FC236}">
                <a16:creationId xmlns:a16="http://schemas.microsoft.com/office/drawing/2014/main" id="{0B234F9B-3011-4F9F-A518-E5DF4771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6369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E379E-9DB6-4773-9721-25F501C4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83280"/>
            <a:ext cx="4750594" cy="3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1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2FFC-040E-4BAA-8B01-27C42A2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7709-D50A-4064-818A-E518332F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0200"/>
            <a:ext cx="8229600" cy="4525963"/>
          </a:xfrm>
        </p:spPr>
        <p:txBody>
          <a:bodyPr/>
          <a:lstStyle/>
          <a:p>
            <a:r>
              <a:rPr lang="en-US" dirty="0"/>
              <a:t>Wasserstein Distance (Earth Mover’s Distance)</a:t>
            </a:r>
          </a:p>
          <a:p>
            <a:pPr lvl="1"/>
            <a:r>
              <a:rPr lang="en-US" dirty="0"/>
              <a:t>Measure of the distance between two probability distributions</a:t>
            </a:r>
          </a:p>
          <a:p>
            <a:pPr lvl="1"/>
            <a:r>
              <a:rPr lang="en-US" dirty="0"/>
              <a:t>Interpreted as the minimum energy cost of moving and transforming a pile of dirt in the shape of one probability distribution to that of the other</a:t>
            </a:r>
          </a:p>
          <a:p>
            <a:pPr lvl="1"/>
            <a:r>
              <a:rPr lang="en-US" dirty="0"/>
              <a:t>Toy Example: Matching Distributions P and Q</a:t>
            </a:r>
          </a:p>
          <a:p>
            <a:pPr marL="457200" lvl="1" indent="0" algn="ctr">
              <a:buNone/>
            </a:pPr>
            <a:r>
              <a:rPr lang="fr-FR" dirty="0"/>
              <a:t>P1=3,P2=2,P3=1,P4=4</a:t>
            </a:r>
          </a:p>
          <a:p>
            <a:pPr marL="457200" lvl="1" indent="0" algn="ctr">
              <a:buNone/>
            </a:pPr>
            <a:r>
              <a:rPr lang="fr-FR" dirty="0"/>
              <a:t>Q1=1,Q2=2,Q3=4,Q4=3</a:t>
            </a:r>
            <a:br>
              <a:rPr lang="fr-FR" dirty="0"/>
            </a:br>
            <a:endParaRPr lang="en-US" dirty="0"/>
          </a:p>
        </p:txBody>
      </p:sp>
      <p:pic>
        <p:nvPicPr>
          <p:cNvPr id="1026" name="Picture 2" descr="EM distance for discrete case">
            <a:extLst>
              <a:ext uri="{FF2B5EF4-FFF2-40B4-BE49-F238E27FC236}">
                <a16:creationId xmlns:a16="http://schemas.microsoft.com/office/drawing/2014/main" id="{FBD82AD2-10B8-4450-A4CE-7F94F771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82" y="3758472"/>
            <a:ext cx="4777790" cy="22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「推土機」的圖片搜尋結果">
            <a:extLst>
              <a:ext uri="{FF2B5EF4-FFF2-40B4-BE49-F238E27FC236}">
                <a16:creationId xmlns:a16="http://schemas.microsoft.com/office/drawing/2014/main" id="{34F87A1F-0F14-420C-8E84-74E62DF1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70" y="4767263"/>
            <a:ext cx="1558384" cy="11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05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3735-DC80-424B-A4AE-38B88B9C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5DBE-7EFF-463F-A813-5EF861987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Discriminator</a:t>
                </a:r>
              </a:p>
              <a:p>
                <a:pPr lvl="1"/>
                <a:r>
                  <a:rPr lang="en-US" b="0" dirty="0"/>
                  <a:t>No longer a direct critic of telling the fake samples apart from the real ones</a:t>
                </a:r>
              </a:p>
              <a:p>
                <a:pPr lvl="1"/>
                <a:r>
                  <a:rPr lang="en-US" b="0" dirty="0"/>
                  <a:t>Tries to bring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b="0" dirty="0"/>
                  <a:t> distribution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𝒕𝒓𝒖𝒆</m:t>
                        </m:r>
                      </m:sub>
                    </m:sSub>
                  </m:oMath>
                </a14:m>
                <a:r>
                  <a:rPr lang="en-US" b="0" dirty="0"/>
                  <a:t> distribution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Wasserstein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𝒕𝒓𝒖𝒆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5DBE-7EFF-463F-A813-5EF861987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228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27FF-A0A6-4513-8610-61DADDFF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Distance vs. JSD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1DD860E4-4189-4E27-9BF9-68536999C957}"/>
              </a:ext>
            </a:extLst>
          </p:cNvPr>
          <p:cNvCxnSpPr/>
          <p:nvPr/>
        </p:nvCxnSpPr>
        <p:spPr>
          <a:xfrm flipH="1">
            <a:off x="2293938" y="2770585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67BB668-A47A-4DBE-B2B9-8AAE1F78FAA5}"/>
              </a:ext>
            </a:extLst>
          </p:cNvPr>
          <p:cNvCxnSpPr/>
          <p:nvPr/>
        </p:nvCxnSpPr>
        <p:spPr>
          <a:xfrm flipH="1">
            <a:off x="1014413" y="2770585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7">
            <a:extLst>
              <a:ext uri="{FF2B5EF4-FFF2-40B4-BE49-F238E27FC236}">
                <a16:creationId xmlns:a16="http://schemas.microsoft.com/office/drawing/2014/main" id="{AC84348C-D69E-4CBD-A059-382067EF7480}"/>
              </a:ext>
            </a:extLst>
          </p:cNvPr>
          <p:cNvCxnSpPr>
            <a:cxnSpLocks/>
          </p:cNvCxnSpPr>
          <p:nvPr/>
        </p:nvCxnSpPr>
        <p:spPr>
          <a:xfrm>
            <a:off x="5030788" y="2791222"/>
            <a:ext cx="0" cy="10731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8">
            <a:extLst>
              <a:ext uri="{FF2B5EF4-FFF2-40B4-BE49-F238E27FC236}">
                <a16:creationId xmlns:a16="http://schemas.microsoft.com/office/drawing/2014/main" id="{6DFE2654-6148-412D-B6E4-007BEB7C3C8E}"/>
              </a:ext>
            </a:extLst>
          </p:cNvPr>
          <p:cNvCxnSpPr>
            <a:cxnSpLocks/>
          </p:cNvCxnSpPr>
          <p:nvPr/>
        </p:nvCxnSpPr>
        <p:spPr>
          <a:xfrm>
            <a:off x="4503738" y="2791222"/>
            <a:ext cx="0" cy="107315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10">
            <a:extLst>
              <a:ext uri="{FF2B5EF4-FFF2-40B4-BE49-F238E27FC236}">
                <a16:creationId xmlns:a16="http://schemas.microsoft.com/office/drawing/2014/main" id="{EDC3244F-368C-4862-B351-EC649184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75" y="3130947"/>
            <a:ext cx="53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1800"/>
              <a:t>P</a:t>
            </a:r>
            <a:r>
              <a:rPr lang="en-CA" altLang="zh-TW" sz="1800" baseline="-25000"/>
              <a:t>G_50</a:t>
            </a:r>
            <a:endParaRPr lang="zh-TW" altLang="en-US" sz="1800"/>
          </a:p>
        </p:txBody>
      </p:sp>
      <p:cxnSp>
        <p:nvCxnSpPr>
          <p:cNvPr id="9" name="直線接點 13">
            <a:extLst>
              <a:ext uri="{FF2B5EF4-FFF2-40B4-BE49-F238E27FC236}">
                <a16:creationId xmlns:a16="http://schemas.microsoft.com/office/drawing/2014/main" id="{86162375-0687-4323-A7FE-C972AB2C1B59}"/>
              </a:ext>
            </a:extLst>
          </p:cNvPr>
          <p:cNvCxnSpPr>
            <a:cxnSpLocks/>
          </p:cNvCxnSpPr>
          <p:nvPr/>
        </p:nvCxnSpPr>
        <p:spPr>
          <a:xfrm flipH="1">
            <a:off x="7637463" y="2859485"/>
            <a:ext cx="0" cy="938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14">
            <a:extLst>
              <a:ext uri="{FF2B5EF4-FFF2-40B4-BE49-F238E27FC236}">
                <a16:creationId xmlns:a16="http://schemas.microsoft.com/office/drawing/2014/main" id="{05104D92-0829-40A0-8962-7A47DE2D8F96}"/>
              </a:ext>
            </a:extLst>
          </p:cNvPr>
          <p:cNvCxnSpPr>
            <a:cxnSpLocks/>
          </p:cNvCxnSpPr>
          <p:nvPr/>
        </p:nvCxnSpPr>
        <p:spPr>
          <a:xfrm>
            <a:off x="7586663" y="2859485"/>
            <a:ext cx="0" cy="93821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8">
            <a:extLst>
              <a:ext uri="{FF2B5EF4-FFF2-40B4-BE49-F238E27FC236}">
                <a16:creationId xmlns:a16="http://schemas.microsoft.com/office/drawing/2014/main" id="{0DF7997A-E864-4281-990D-E63C14BA4D3B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2989263" y="3229372"/>
            <a:ext cx="942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……</a:t>
            </a:r>
            <a:endParaRPr lang="zh-TW" altLang="en-US" sz="2400"/>
          </a:p>
        </p:txBody>
      </p:sp>
      <p:sp>
        <p:nvSpPr>
          <p:cNvPr id="12" name="文字方塊 23">
            <a:extLst>
              <a:ext uri="{FF2B5EF4-FFF2-40B4-BE49-F238E27FC236}">
                <a16:creationId xmlns:a16="http://schemas.microsoft.com/office/drawing/2014/main" id="{B488FF7E-CB68-49A2-8799-753F44AB3D7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5897563" y="3205560"/>
            <a:ext cx="941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……</a:t>
            </a:r>
            <a:endParaRPr lang="zh-TW" altLang="en-US" sz="2400"/>
          </a:p>
        </p:txBody>
      </p:sp>
      <p:sp>
        <p:nvSpPr>
          <p:cNvPr id="13" name="文字方塊 25">
            <a:extLst>
              <a:ext uri="{FF2B5EF4-FFF2-40B4-BE49-F238E27FC236}">
                <a16:creationId xmlns:a16="http://schemas.microsoft.com/office/drawing/2014/main" id="{32991EAE-0602-490D-89C3-A5CE0CD5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76872"/>
            <a:ext cx="400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2400"/>
              <a:t>d</a:t>
            </a:r>
            <a:r>
              <a:rPr lang="en-CA" altLang="zh-TW" sz="2400" baseline="-25000"/>
              <a:t>50</a:t>
            </a:r>
            <a:endParaRPr lang="zh-TW" altLang="en-US" sz="2400"/>
          </a:p>
        </p:txBody>
      </p:sp>
      <p:cxnSp>
        <p:nvCxnSpPr>
          <p:cNvPr id="14" name="直線單箭頭接點 26">
            <a:extLst>
              <a:ext uri="{FF2B5EF4-FFF2-40B4-BE49-F238E27FC236}">
                <a16:creationId xmlns:a16="http://schemas.microsoft.com/office/drawing/2014/main" id="{D7C7FAB2-2B21-4189-9600-361D11F95ED1}"/>
              </a:ext>
            </a:extLst>
          </p:cNvPr>
          <p:cNvCxnSpPr>
            <a:cxnSpLocks/>
          </p:cNvCxnSpPr>
          <p:nvPr/>
        </p:nvCxnSpPr>
        <p:spPr>
          <a:xfrm>
            <a:off x="1096963" y="3307160"/>
            <a:ext cx="1130300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27">
            <a:extLst>
              <a:ext uri="{FF2B5EF4-FFF2-40B4-BE49-F238E27FC236}">
                <a16:creationId xmlns:a16="http://schemas.microsoft.com/office/drawing/2014/main" id="{27364A3D-BB1C-4144-82AC-3D2BF50B3886}"/>
              </a:ext>
            </a:extLst>
          </p:cNvPr>
          <p:cNvCxnSpPr>
            <a:cxnSpLocks/>
          </p:cNvCxnSpPr>
          <p:nvPr/>
        </p:nvCxnSpPr>
        <p:spPr>
          <a:xfrm>
            <a:off x="4586288" y="2916635"/>
            <a:ext cx="365125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30">
            <a:extLst>
              <a:ext uri="{FF2B5EF4-FFF2-40B4-BE49-F238E27FC236}">
                <a16:creationId xmlns:a16="http://schemas.microsoft.com/office/drawing/2014/main" id="{55A2EE6A-408A-4484-9F7D-041084EB2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5397897"/>
            <a:ext cx="2328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2400"/>
              <a:t>W(P</a:t>
            </a:r>
            <a:r>
              <a:rPr lang="en-CA" altLang="zh-TW" sz="2400" baseline="-25000"/>
              <a:t>G_0</a:t>
            </a:r>
            <a:r>
              <a:rPr lang="en-CA" altLang="zh-TW" sz="2400"/>
              <a:t>, P</a:t>
            </a:r>
            <a:r>
              <a:rPr lang="en-CA" altLang="zh-TW" sz="2400" baseline="-25000"/>
              <a:t>data</a:t>
            </a:r>
            <a:r>
              <a:rPr lang="en-CA" altLang="zh-TW" sz="2400"/>
              <a:t>)=d</a:t>
            </a:r>
            <a:r>
              <a:rPr lang="en-CA" altLang="zh-TW" sz="2400" baseline="-25000"/>
              <a:t>0</a:t>
            </a:r>
            <a:endParaRPr lang="zh-TW" altLang="en-US" sz="2400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92620652-6004-4A9B-BA7D-DEFF26D8E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276872"/>
            <a:ext cx="46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d</a:t>
            </a:r>
            <a:r>
              <a:rPr lang="en-US" altLang="en-US" sz="2400" baseline="-25000"/>
              <a:t>0</a:t>
            </a:r>
            <a:endParaRPr lang="en-US" altLang="en-US" sz="240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9B0C3F60-8C11-4F00-BBDB-A06E98994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276872"/>
            <a:ext cx="69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d</a:t>
            </a:r>
            <a:r>
              <a:rPr lang="en-US" altLang="en-US" sz="2400" baseline="-25000"/>
              <a:t>100</a:t>
            </a:r>
            <a:endParaRPr lang="en-US" altLang="en-US" sz="2400"/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44C30AC5-57CD-46CF-9AD5-2554A2F0F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15072"/>
            <a:ext cx="630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G_0</a:t>
            </a:r>
            <a:endParaRPr lang="en-US" altLang="en-US" sz="1800"/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80B6A7C2-76AE-4E56-917D-DF09967F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15072"/>
            <a:ext cx="63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data</a:t>
            </a:r>
            <a:endParaRPr lang="en-US" altLang="en-US" sz="1800"/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9C28A6B8-390A-44A6-AB13-97C58E32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115072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G_100</a:t>
            </a:r>
            <a:endParaRPr lang="en-US" altLang="en-US" sz="1800"/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CF608725-58FE-40C7-BE46-A0681FE5A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115072"/>
            <a:ext cx="63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data</a:t>
            </a:r>
            <a:endParaRPr lang="en-US" altLang="en-US" sz="1800"/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3753D469-D765-40FD-9777-A1AC82E8B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115072"/>
            <a:ext cx="63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data</a:t>
            </a:r>
            <a:endParaRPr lang="en-US" altLang="en-US" sz="1800"/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334698F4-B7C5-4058-A060-06E132E0F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86672"/>
            <a:ext cx="2333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JS(P</a:t>
            </a:r>
            <a:r>
              <a:rPr lang="en-US" altLang="en-US" sz="1800" baseline="-25000"/>
              <a:t>G_0</a:t>
            </a:r>
            <a:r>
              <a:rPr lang="en-US" altLang="en-US" sz="1800"/>
              <a:t>, P</a:t>
            </a:r>
            <a:r>
              <a:rPr lang="en-US" altLang="en-US" sz="1800" baseline="-25000"/>
              <a:t>data</a:t>
            </a:r>
            <a:r>
              <a:rPr lang="en-US" altLang="en-US" sz="1800"/>
              <a:t>) = log2</a:t>
            </a: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21A64E45-B8E4-40E3-ABCE-030C3ED6D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486672"/>
            <a:ext cx="2419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JS(P</a:t>
            </a:r>
            <a:r>
              <a:rPr lang="en-US" altLang="en-US" sz="1800" baseline="-25000"/>
              <a:t>G_50</a:t>
            </a:r>
            <a:r>
              <a:rPr lang="en-US" altLang="en-US" sz="1800"/>
              <a:t>, P</a:t>
            </a:r>
            <a:r>
              <a:rPr lang="en-US" altLang="en-US" sz="1800" baseline="-25000"/>
              <a:t>data</a:t>
            </a:r>
            <a:r>
              <a:rPr lang="en-US" altLang="en-US" sz="1800"/>
              <a:t>) = log2</a:t>
            </a:r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877A1ECA-75BF-4E27-B651-3B9FCB2D0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562872"/>
            <a:ext cx="219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JS(P</a:t>
            </a:r>
            <a:r>
              <a:rPr lang="en-US" altLang="en-US" sz="1800" baseline="-25000"/>
              <a:t>G_100</a:t>
            </a:r>
            <a:r>
              <a:rPr lang="en-US" altLang="en-US" sz="1800"/>
              <a:t>, P</a:t>
            </a:r>
            <a:r>
              <a:rPr lang="en-US" altLang="en-US" sz="1800" baseline="-25000"/>
              <a:t>data</a:t>
            </a:r>
            <a:r>
              <a:rPr lang="en-US" altLang="en-US" sz="1800"/>
              <a:t>) = 0</a:t>
            </a:r>
          </a:p>
        </p:txBody>
      </p:sp>
      <p:sp>
        <p:nvSpPr>
          <p:cNvPr id="27" name="Rectangle 37">
            <a:extLst>
              <a:ext uri="{FF2B5EF4-FFF2-40B4-BE49-F238E27FC236}">
                <a16:creationId xmlns:a16="http://schemas.microsoft.com/office/drawing/2014/main" id="{1C392FF1-C806-4A4D-A413-46703A251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553472"/>
            <a:ext cx="201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1800"/>
              <a:t>W(P</a:t>
            </a:r>
            <a:r>
              <a:rPr lang="en-CA" altLang="zh-TW" sz="1800" baseline="-25000"/>
              <a:t>G_100</a:t>
            </a:r>
            <a:r>
              <a:rPr lang="en-CA" altLang="zh-TW" sz="1800"/>
              <a:t>, P</a:t>
            </a:r>
            <a:r>
              <a:rPr lang="en-CA" altLang="zh-TW" sz="1800" baseline="-25000"/>
              <a:t>data</a:t>
            </a:r>
            <a:r>
              <a:rPr lang="en-CA" altLang="zh-TW" sz="1800"/>
              <a:t>)=0</a:t>
            </a:r>
            <a:endParaRPr lang="zh-TW" altLang="en-US" sz="1800"/>
          </a:p>
        </p:txBody>
      </p:sp>
      <p:sp>
        <p:nvSpPr>
          <p:cNvPr id="28" name="Rectangle 38">
            <a:extLst>
              <a:ext uri="{FF2B5EF4-FFF2-40B4-BE49-F238E27FC236}">
                <a16:creationId xmlns:a16="http://schemas.microsoft.com/office/drawing/2014/main" id="{91FECEBB-B832-4221-B3DE-5D05E9D47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477272"/>
            <a:ext cx="2103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zh-TW" sz="1800"/>
              <a:t>W(P</a:t>
            </a:r>
            <a:r>
              <a:rPr lang="en-CA" altLang="zh-TW" sz="1800" baseline="-25000"/>
              <a:t>G_50</a:t>
            </a:r>
            <a:r>
              <a:rPr lang="en-CA" altLang="zh-TW" sz="1800"/>
              <a:t>, P</a:t>
            </a:r>
            <a:r>
              <a:rPr lang="en-CA" altLang="zh-TW" sz="1800" baseline="-25000"/>
              <a:t>data</a:t>
            </a:r>
            <a:r>
              <a:rPr lang="en-CA" altLang="zh-TW" sz="1800"/>
              <a:t>)=d</a:t>
            </a:r>
            <a:r>
              <a:rPr lang="en-CA" altLang="zh-TW" sz="1800" baseline="-25000"/>
              <a:t>50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6347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Adversarial Learning</a:t>
            </a:r>
          </a:p>
          <a:p>
            <a:r>
              <a:rPr lang="en-US" dirty="0">
                <a:solidFill>
                  <a:schemeClr val="bg2"/>
                </a:solidFill>
              </a:rPr>
              <a:t>GAN Architecture</a:t>
            </a:r>
          </a:p>
          <a:p>
            <a:r>
              <a:rPr lang="en-US" dirty="0">
                <a:solidFill>
                  <a:schemeClr val="bg2"/>
                </a:solidFill>
              </a:rPr>
              <a:t>DCGAN</a:t>
            </a:r>
          </a:p>
          <a:p>
            <a:r>
              <a:rPr lang="en-US" dirty="0">
                <a:solidFill>
                  <a:schemeClr val="bg2"/>
                </a:solidFill>
              </a:rPr>
              <a:t>GAN Applications</a:t>
            </a:r>
          </a:p>
          <a:p>
            <a:r>
              <a:rPr lang="en-US" dirty="0">
                <a:solidFill>
                  <a:schemeClr val="bg2"/>
                </a:solidFill>
              </a:rPr>
              <a:t>The Fundamentals of GAN</a:t>
            </a:r>
          </a:p>
          <a:p>
            <a:r>
              <a:rPr lang="en-US" dirty="0"/>
              <a:t>FAT-GAN</a:t>
            </a:r>
          </a:p>
        </p:txBody>
      </p:sp>
    </p:spTree>
    <p:extLst>
      <p:ext uri="{BB962C8B-B14F-4D97-AF65-F5344CB8AC3E}">
        <p14:creationId xmlns:p14="http://schemas.microsoft.com/office/powerpoint/2010/main" val="1115517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Physics Events</a:t>
            </a:r>
          </a:p>
        </p:txBody>
      </p:sp>
      <p:pic>
        <p:nvPicPr>
          <p:cNvPr id="8194" name="Picture 2" descr="Image result for jlab accel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0250"/>
            <a:ext cx="4152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ww.jlab.org/images/12GeVupgra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" y="2030067"/>
            <a:ext cx="4306633" cy="268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375E4-5FB0-4B62-8361-7979E21E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53692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Jefferson Lab Electron-Proton Collider</a:t>
            </a:r>
            <a:endParaRPr lang="en-US" sz="21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88C2-0655-4C74-8411-7910B4E8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GAN-based Event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9E30-1209-48F3-8A79-D5E795D7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4474840" cy="4754563"/>
          </a:xfrm>
        </p:spPr>
        <p:txBody>
          <a:bodyPr/>
          <a:lstStyle/>
          <a:p>
            <a:r>
              <a:rPr lang="en-US" dirty="0"/>
              <a:t>Learning from real electron-proton scattering data</a:t>
            </a:r>
          </a:p>
          <a:p>
            <a:pPr lvl="1"/>
            <a:r>
              <a:rPr lang="en-US" dirty="0"/>
              <a:t>Capture rich underlying distributions over data</a:t>
            </a:r>
          </a:p>
          <a:p>
            <a:pPr lvl="2"/>
            <a:r>
              <a:rPr lang="en-US" dirty="0"/>
              <a:t>Difficult to model using explicit parameters</a:t>
            </a:r>
          </a:p>
          <a:p>
            <a:r>
              <a:rPr lang="en-US" dirty="0"/>
              <a:t>Faithfully reproducing particle reaction events</a:t>
            </a:r>
          </a:p>
          <a:p>
            <a:pPr lvl="1"/>
            <a:r>
              <a:rPr lang="en-US" dirty="0"/>
              <a:t>No assumptions on femtometer-scale physics theory</a:t>
            </a:r>
          </a:p>
          <a:p>
            <a:r>
              <a:rPr lang="en-US" dirty="0"/>
              <a:t>Overcome the limitations of MCEGs</a:t>
            </a:r>
          </a:p>
          <a:p>
            <a:r>
              <a:rPr lang="en-US" dirty="0"/>
              <a:t>Proof-of-concept on inclusive electrons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75C01-324C-4400-B93A-A07D0DCE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61789"/>
            <a:ext cx="3861646" cy="29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Poems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44824"/>
            <a:ext cx="6016265" cy="964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7635" y="6323094"/>
            <a:ext cx="448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https://www.ai-fragments.com/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148"/>
            <a:ext cx="9144000" cy="8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8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1E79-0155-4111-9895-948C2672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(GAN)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F182-E88E-4B8A-BCBF-E9FF559A8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Precise Event Feature Distributions</a:t>
            </a:r>
          </a:p>
          <a:p>
            <a:pPr lvl="1"/>
            <a:r>
              <a:rPr lang="en-US" dirty="0"/>
              <a:t>Replicate </a:t>
            </a:r>
            <a:r>
              <a:rPr lang="en-US" b="0" dirty="0"/>
              <a:t>the nature of particle reactions faithfully</a:t>
            </a:r>
          </a:p>
          <a:p>
            <a:r>
              <a:rPr lang="en-US" b="0" dirty="0"/>
              <a:t>Obeying the fundamental Physics Laws</a:t>
            </a:r>
          </a:p>
          <a:p>
            <a:pPr lvl="1"/>
            <a:r>
              <a:rPr lang="en-US" dirty="0"/>
              <a:t>Energy Conservation</a:t>
            </a:r>
          </a:p>
          <a:p>
            <a:pPr lvl="1"/>
            <a:r>
              <a:rPr lang="en-US" dirty="0"/>
              <a:t>Momentum Conservation</a:t>
            </a:r>
          </a:p>
        </p:txBody>
      </p:sp>
    </p:spTree>
    <p:extLst>
      <p:ext uri="{BB962C8B-B14F-4D97-AF65-F5344CB8AC3E}">
        <p14:creationId xmlns:p14="http://schemas.microsoft.com/office/powerpoint/2010/main" val="3058620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Simulation GAN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CAF9E6-4DA8-4B3E-A9B4-F3899D43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158"/>
            <a:ext cx="8075240" cy="545232"/>
          </a:xfrm>
        </p:spPr>
        <p:txBody>
          <a:bodyPr/>
          <a:lstStyle/>
          <a:p>
            <a:r>
              <a:rPr lang="en-US" dirty="0"/>
              <a:t>Directly learn from electron three-momentum vector (px, </a:t>
            </a:r>
            <a:r>
              <a:rPr lang="en-US" dirty="0" err="1"/>
              <a:t>py</a:t>
            </a:r>
            <a:r>
              <a:rPr lang="en-US" dirty="0"/>
              <a:t>, </a:t>
            </a:r>
            <a:r>
              <a:rPr lang="en-US" dirty="0" err="1"/>
              <a:t>pz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DE93F-48DA-4904-AED5-92CBB7B4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81947"/>
            <a:ext cx="8075240" cy="52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4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1F83-5194-4D77-BCA1-EF32F1CB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Simulation GAN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91365-9953-429D-9FD9-AB0EC4EEA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Inter-correlation between physical quantities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C994-9C35-49F7-B772-87CB8F44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89307"/>
            <a:ext cx="4176464" cy="2880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838D1-8493-4BBE-8BC0-4353C937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83" y="2666410"/>
            <a:ext cx="4086597" cy="2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0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CC53-A0FC-4B25-A1D0-F5F5A832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Momenta Distributions of Electrons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AC543-99FE-404B-B96C-0EC874AE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37" y="2166075"/>
            <a:ext cx="8585126" cy="25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3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FEE6-FAA3-4B26-BE0D-5B31F34A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Feature-Augmented Transformed GAN (FAT-GAN)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E52A-6ABD-4FD0-94E0-A2DB1DCC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FAT-GAN</a:t>
            </a:r>
          </a:p>
          <a:p>
            <a:pPr lvl="1"/>
            <a:r>
              <a:rPr lang="en-US" dirty="0"/>
              <a:t>Features Transformation</a:t>
            </a:r>
          </a:p>
          <a:p>
            <a:pPr lvl="2"/>
            <a:r>
              <a:rPr lang="en-US" dirty="0"/>
              <a:t>Select generated features</a:t>
            </a:r>
          </a:p>
          <a:p>
            <a:pPr lvl="3"/>
            <a:r>
              <a:rPr lang="en-US" dirty="0"/>
              <a:t>Not necessary meaningful physics properties</a:t>
            </a:r>
          </a:p>
          <a:p>
            <a:pPr lvl="2"/>
            <a:r>
              <a:rPr lang="en-US" dirty="0"/>
              <a:t>Easier to be generated by the generator</a:t>
            </a:r>
          </a:p>
          <a:p>
            <a:pPr lvl="1"/>
            <a:r>
              <a:rPr lang="en-US" dirty="0"/>
              <a:t>Features Augmentation</a:t>
            </a:r>
          </a:p>
          <a:p>
            <a:pPr lvl="2"/>
            <a:r>
              <a:rPr lang="en-US" dirty="0"/>
              <a:t>Expand feature space</a:t>
            </a:r>
          </a:p>
          <a:p>
            <a:pPr lvl="2"/>
            <a:r>
              <a:rPr lang="en-US" dirty="0"/>
              <a:t>Improve sensitivity of the discriminator</a:t>
            </a:r>
          </a:p>
          <a:p>
            <a:pPr lvl="1"/>
            <a:r>
              <a:rPr lang="en-US" dirty="0"/>
              <a:t>Maximum Mean Discrepancy (MMD)</a:t>
            </a:r>
          </a:p>
          <a:p>
            <a:pPr lvl="2"/>
            <a:r>
              <a:rPr lang="en-US" dirty="0"/>
              <a:t>Improve Distribution Match</a:t>
            </a:r>
          </a:p>
          <a:p>
            <a:pPr lvl="1"/>
            <a:r>
              <a:rPr lang="en-US" dirty="0"/>
              <a:t>Wasserstein Loss</a:t>
            </a:r>
          </a:p>
          <a:p>
            <a:pPr lvl="2"/>
            <a:r>
              <a:rPr lang="en-US" dirty="0"/>
              <a:t>Reduce the chance of mode collapse</a:t>
            </a:r>
          </a:p>
          <a:p>
            <a:pPr lvl="2"/>
            <a:r>
              <a:rPr lang="en-US" dirty="0"/>
              <a:t>Enhance GAN convergence</a:t>
            </a:r>
          </a:p>
        </p:txBody>
      </p:sp>
    </p:spTree>
    <p:extLst>
      <p:ext uri="{BB962C8B-B14F-4D97-AF65-F5344CB8AC3E}">
        <p14:creationId xmlns:p14="http://schemas.microsoft.com/office/powerpoint/2010/main" val="159560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6E18-E15D-405C-8D30-9FCA088A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BBCD-E03E-4602-8909-F65D203E2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0655"/>
            <a:ext cx="8229600" cy="4025508"/>
          </a:xfrm>
        </p:spPr>
        <p:txBody>
          <a:bodyPr/>
          <a:lstStyle/>
          <a:p>
            <a:r>
              <a:rPr lang="en-US" dirty="0"/>
              <a:t>Conversion to eliminate sharp edges</a:t>
            </a:r>
          </a:p>
          <a:p>
            <a:r>
              <a:rPr lang="en-US" dirty="0"/>
              <a:t>Guarantee no generation of non-physical electrons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4BB1-4928-4D28-80E9-99E61800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20748"/>
            <a:ext cx="27432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31B0C-F29C-467C-984B-7937B4DC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0" y="3240777"/>
            <a:ext cx="2887216" cy="24204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79833CF-6D62-495C-8913-F42E51838146}"/>
              </a:ext>
            </a:extLst>
          </p:cNvPr>
          <p:cNvSpPr/>
          <p:nvPr/>
        </p:nvSpPr>
        <p:spPr bwMode="auto">
          <a:xfrm>
            <a:off x="3923928" y="4009996"/>
            <a:ext cx="648072" cy="79208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24265-A9C3-41D7-A7BF-6E832C612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15" y="1507861"/>
            <a:ext cx="4086225" cy="4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3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D5F5-B511-47E8-8A61-0A5F69E3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8A65E-1BEC-4BE8-AD5F-12AC632D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 the Feature Space to improve the Sensitivity of Discriminator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4E2CA-7733-4470-9CFE-B11DE7ED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564904"/>
            <a:ext cx="3499586" cy="21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5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01A4-1D31-4997-9390-63F3020C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Mean Discrepancy (MMD)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4D80-E73F-44AE-8D4B-6868FCEE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MMD</a:t>
            </a:r>
          </a:p>
          <a:p>
            <a:pPr lvl="1"/>
            <a:r>
              <a:rPr lang="en-US" dirty="0"/>
              <a:t>A</a:t>
            </a:r>
            <a:r>
              <a:rPr lang="en-US" b="0" dirty="0"/>
              <a:t> kernel-based two-sample test to compare two distributions </a:t>
            </a:r>
          </a:p>
          <a:p>
            <a:pPr lvl="1"/>
            <a:r>
              <a:rPr lang="en-US" b="0" dirty="0"/>
              <a:t>Determine if the two sets of samples are drawn from different distributions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               is a Gaussian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8642-51B8-47A7-B4A7-AE8E9368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08920"/>
            <a:ext cx="4680520" cy="1202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ABE41-2FD0-47EF-8D2E-BB9A8230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13222"/>
            <a:ext cx="1224136" cy="3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4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C36C-88EC-4FE8-ABA2-C890E15A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FAT-GAN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D7B16-526D-4CE1-BAB8-92A5AE42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71600"/>
            <a:ext cx="3356967" cy="466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55EF0-1966-4917-BEBD-E16FAD68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48" y="3395429"/>
            <a:ext cx="4168552" cy="5760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3E724-6DA0-4A76-914A-F4A0224C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50" y="1484792"/>
            <a:ext cx="4502249" cy="4641372"/>
          </a:xfrm>
        </p:spPr>
        <p:txBody>
          <a:bodyPr/>
          <a:lstStyle/>
          <a:p>
            <a:r>
              <a:rPr lang="en-US" b="0" dirty="0"/>
              <a:t>Discriminator Loss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Generator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01E97-8414-44E5-9AB2-5F543C374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113" y="1943853"/>
            <a:ext cx="4711997" cy="9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BCA1-83B1-4DBC-8397-EDD3F8EA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Representations in Cartesian Coordinates and Spherical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8769-A181-42D1-AC74-6892451E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dirty="0"/>
              <a:t>Representation in Cartesian Coordinates [FAT-GAN (Cart)]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Representation in Spherical Coordinates [FAT-GAN (</a:t>
            </a:r>
            <a:r>
              <a:rPr lang="en-US" dirty="0" err="1"/>
              <a:t>Spher</a:t>
            </a:r>
            <a:r>
              <a:rPr lang="en-US" dirty="0"/>
              <a:t>)]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986BC-A8DD-43B4-8FFD-689B84F9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4" y="3861965"/>
            <a:ext cx="6948264" cy="208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D9B11-6128-4F67-92F3-952EA45C9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28752"/>
            <a:ext cx="6948264" cy="20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Cartoon Figures</a:t>
            </a:r>
          </a:p>
        </p:txBody>
      </p:sp>
      <p:grpSp>
        <p:nvGrpSpPr>
          <p:cNvPr id="4" name="群組 4"/>
          <p:cNvGrpSpPr>
            <a:grpSpLocks/>
          </p:cNvGrpSpPr>
          <p:nvPr/>
        </p:nvGrpSpPr>
        <p:grpSpPr bwMode="auto">
          <a:xfrm>
            <a:off x="107504" y="2492895"/>
            <a:ext cx="3672408" cy="2849835"/>
            <a:chOff x="644126" y="4258170"/>
            <a:chExt cx="3652768" cy="2387400"/>
          </a:xfrm>
        </p:grpSpPr>
        <p:pic>
          <p:nvPicPr>
            <p:cNvPr id="5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494" y="5112971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6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869" y="4258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81" y="42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676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88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386" y="51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678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580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82" y="53900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869" y="4524714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內容版面配置區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04" y="1318096"/>
            <a:ext cx="47752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-26049" y="6152644"/>
            <a:ext cx="81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sz="1600" b="0" dirty="0"/>
              <a:t>Source of images: </a:t>
            </a:r>
            <a:r>
              <a:rPr lang="en-US" altLang="zh-TW" sz="1600" b="0" dirty="0">
                <a:hlinkClick r:id="rId14"/>
              </a:rPr>
              <a:t>https://zhuanlan.zhihu.com/p/24767059</a:t>
            </a:r>
            <a:endParaRPr lang="en-US" altLang="zh-TW" sz="1600" b="0" dirty="0"/>
          </a:p>
          <a:p>
            <a:pPr eaLnBrk="1" hangingPunct="1"/>
            <a:r>
              <a:rPr lang="en-US" altLang="zh-TW" sz="1600" b="0" dirty="0"/>
              <a:t>From Dr. HY Lee’s notes.</a:t>
            </a: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6824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0614-EB08-4083-871A-6EE32DA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Generated Physical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4433-AB37-4C75-B158-F1C53D15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263427"/>
            <a:ext cx="5429250" cy="48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2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F028-6397-41A5-B0CF-7A2DE911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Inter-correlations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1B2F0-E5A7-4BBC-BD56-630F718D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7516"/>
            <a:ext cx="8138806" cy="5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97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0201-7212-41B7-B62D-969F9287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54550-5AAD-4E38-9AB1-0888FA66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72" y="1988840"/>
            <a:ext cx="5205989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7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  <a:p>
            <a:pPr lvl="1"/>
            <a:r>
              <a:rPr lang="en-US" dirty="0"/>
              <a:t>Adversarial Training</a:t>
            </a:r>
          </a:p>
          <a:p>
            <a:pPr lvl="1"/>
            <a:r>
              <a:rPr lang="en-US" dirty="0"/>
              <a:t>Can mimic </a:t>
            </a:r>
            <a:r>
              <a:rPr lang="en-US"/>
              <a:t>any data distributions</a:t>
            </a:r>
            <a:endParaRPr lang="en-US" dirty="0"/>
          </a:p>
          <a:p>
            <a:r>
              <a:rPr lang="en-US" dirty="0"/>
              <a:t>Mathematics under a GAN</a:t>
            </a:r>
          </a:p>
          <a:p>
            <a:r>
              <a:rPr lang="en-US" dirty="0"/>
              <a:t>Problems of Training a GAN</a:t>
            </a:r>
          </a:p>
          <a:p>
            <a:pPr lvl="1"/>
            <a:r>
              <a:rPr lang="en-US" dirty="0"/>
              <a:t>Attractive but Difficult to Train</a:t>
            </a:r>
          </a:p>
          <a:p>
            <a:r>
              <a:rPr lang="en-US" dirty="0"/>
              <a:t>FAT-GAN</a:t>
            </a:r>
          </a:p>
          <a:p>
            <a:r>
              <a:rPr lang="en-US" dirty="0"/>
              <a:t>DCGAN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to Images</a:t>
            </a:r>
          </a:p>
        </p:txBody>
      </p:sp>
      <p:pic>
        <p:nvPicPr>
          <p:cNvPr id="4" name="Picture 3" descr="Screen Shot 2017-05-06 at 2.47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80" y="1371600"/>
            <a:ext cx="6198840" cy="45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3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Beautification</a:t>
            </a:r>
          </a:p>
        </p:txBody>
      </p:sp>
      <p:pic>
        <p:nvPicPr>
          <p:cNvPr id="6146" name="Picture 2" descr="Image result for GAN beaut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4008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27635" y="6323094"/>
            <a:ext cx="2543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 err="1"/>
              <a:t>BeHolder</a:t>
            </a:r>
            <a:r>
              <a:rPr lang="en-US" sz="1600" b="0" dirty="0"/>
              <a:t>-GAN</a:t>
            </a:r>
          </a:p>
        </p:txBody>
      </p:sp>
    </p:spTree>
    <p:extLst>
      <p:ext uri="{BB962C8B-B14F-4D97-AF65-F5344CB8AC3E}">
        <p14:creationId xmlns:p14="http://schemas.microsoft.com/office/powerpoint/2010/main" val="236926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26D7-9664-4F5B-8BAF-65277267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Super-Resolution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79E62-5604-4712-A555-53A0C4CE1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Convert Low Resolution Images into High Resolution Images</a:t>
            </a:r>
          </a:p>
        </p:txBody>
      </p:sp>
      <p:pic>
        <p:nvPicPr>
          <p:cNvPr id="3076" name="Picture 4" descr="Training Generative Adversarial Networks in Flexpoint - Intel AI">
            <a:extLst>
              <a:ext uri="{FF2B5EF4-FFF2-40B4-BE49-F238E27FC236}">
                <a16:creationId xmlns:a16="http://schemas.microsoft.com/office/drawing/2014/main" id="{8D573876-A03A-424B-9C0D-EA643F05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1772816"/>
            <a:ext cx="6588224" cy="467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F778E3-AD27-4DBD-95A9-3E1D30364383}"/>
              </a:ext>
            </a:extLst>
          </p:cNvPr>
          <p:cNvSpPr/>
          <p:nvPr/>
        </p:nvSpPr>
        <p:spPr>
          <a:xfrm>
            <a:off x="-61664" y="6442906"/>
            <a:ext cx="9205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Lucida Grande"/>
              </a:rPr>
              <a:t>Photo-Realistic Single Image Super-Resolution Using a Generative Adversarial Network, </a:t>
            </a:r>
            <a:r>
              <a:rPr lang="en-US" sz="1200" dirty="0" err="1">
                <a:solidFill>
                  <a:schemeClr val="bg2"/>
                </a:solidFill>
                <a:latin typeface="Lucida Grande"/>
              </a:rPr>
              <a:t>Ledig</a:t>
            </a:r>
            <a:r>
              <a:rPr lang="en-US" sz="1200" dirty="0">
                <a:solidFill>
                  <a:schemeClr val="bg2"/>
                </a:solidFill>
                <a:latin typeface="Lucida Grande"/>
              </a:rPr>
              <a:t> et al., arXiv:1609.04802</a:t>
            </a:r>
          </a:p>
        </p:txBody>
      </p:sp>
    </p:spTree>
    <p:extLst>
      <p:ext uri="{BB962C8B-B14F-4D97-AF65-F5344CB8AC3E}">
        <p14:creationId xmlns:p14="http://schemas.microsoft.com/office/powerpoint/2010/main" val="116845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5482-BA97-4D7C-B009-68300D00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Super-Resolution in Military Applications</a:t>
            </a:r>
          </a:p>
        </p:txBody>
      </p:sp>
      <p:pic>
        <p:nvPicPr>
          <p:cNvPr id="4098" name="Picture 2" descr="Generative adversarial networks based super resolution of ...">
            <a:extLst>
              <a:ext uri="{FF2B5EF4-FFF2-40B4-BE49-F238E27FC236}">
                <a16:creationId xmlns:a16="http://schemas.microsoft.com/office/drawing/2014/main" id="{04E2363A-5AD5-4250-85E9-612591FC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5525777" cy="4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572422-900B-42A9-9696-A9C809436BA3}"/>
              </a:ext>
            </a:extLst>
          </p:cNvPr>
          <p:cNvSpPr/>
          <p:nvPr/>
        </p:nvSpPr>
        <p:spPr>
          <a:xfrm>
            <a:off x="0" y="6211669"/>
            <a:ext cx="836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2"/>
                </a:solidFill>
              </a:rPr>
              <a:t>Jonathan Chin and Asif Mehmood "Generative adversarial networks based super resolution of satellite aircraft imagery", Proc. SPIE 10995, Pattern Recognition and Tracking XXX, 109950W, 2019; </a:t>
            </a:r>
          </a:p>
          <a:p>
            <a:r>
              <a:rPr lang="en-US" sz="1200" b="0" u="sng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https://doi.org/10.1117/12.2524720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1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97C1-29F7-4377-9A5D-40B0A20E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Generates Realistic Scenarios for Training</a:t>
            </a:r>
          </a:p>
        </p:txBody>
      </p:sp>
      <p:pic>
        <p:nvPicPr>
          <p:cNvPr id="1026" name="Picture 2" descr="Deep Learning AI Generates Realistic Game Graphics by Learning ...">
            <a:extLst>
              <a:ext uri="{FF2B5EF4-FFF2-40B4-BE49-F238E27FC236}">
                <a16:creationId xmlns:a16="http://schemas.microsoft.com/office/drawing/2014/main" id="{4C18D8A8-A591-401A-A532-BEA80170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76" y="1844824"/>
            <a:ext cx="6804248" cy="37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976946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36748</TotalTime>
  <Words>1130</Words>
  <Application>Microsoft Office PowerPoint</Application>
  <PresentationFormat>On-screen Show (4:3)</PresentationFormat>
  <Paragraphs>264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Lucida Grande</vt:lpstr>
      <vt:lpstr>MS PGothic</vt:lpstr>
      <vt:lpstr>MS PGothic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17_habv</vt:lpstr>
      <vt:lpstr>Benutzerdefiniertes Design</vt:lpstr>
      <vt:lpstr>Latent Vectors Generated by GAN</vt:lpstr>
      <vt:lpstr>GAN Music</vt:lpstr>
      <vt:lpstr>Generation of Poems</vt:lpstr>
      <vt:lpstr>Generation of Cartoon Figures</vt:lpstr>
      <vt:lpstr>Natural Language to Images</vt:lpstr>
      <vt:lpstr>Image Beautification</vt:lpstr>
      <vt:lpstr>Image Super-Resolution</vt:lpstr>
      <vt:lpstr>Image Super-Resolution in Military Applications</vt:lpstr>
      <vt:lpstr>GAN Generates Realistic Scenarios for Training</vt:lpstr>
      <vt:lpstr>Generative Adversarial Network (GAN)</vt:lpstr>
      <vt:lpstr>Fundamentals of GAN</vt:lpstr>
      <vt:lpstr>Kullback–Leibler Divergence</vt:lpstr>
      <vt:lpstr>Properties of Kullback–Leibler Divergence</vt:lpstr>
      <vt:lpstr>Jensen-Shannon Divergence</vt:lpstr>
      <vt:lpstr>GAN Cost Function</vt:lpstr>
      <vt:lpstr>max_D V(G, D) </vt:lpstr>
      <vt:lpstr>min_G max_D V(G, D) </vt:lpstr>
      <vt:lpstr>Problems in Training a GAN</vt:lpstr>
      <vt:lpstr>Training GAN in Practice</vt:lpstr>
      <vt:lpstr>Too Perfect Discriminator</vt:lpstr>
      <vt:lpstr>Too Perfect Discriminator</vt:lpstr>
      <vt:lpstr>Discriminator too perfect</vt:lpstr>
      <vt:lpstr>Mode Collapse</vt:lpstr>
      <vt:lpstr>Wasserstein Distance</vt:lpstr>
      <vt:lpstr>Wasserstein GAN</vt:lpstr>
      <vt:lpstr>Wasserstein Distance vs. JSD</vt:lpstr>
      <vt:lpstr>Generative Adversarial Network (GAN)</vt:lpstr>
      <vt:lpstr>Simulation of Physics Events</vt:lpstr>
      <vt:lpstr>GAN-based Event Generators</vt:lpstr>
      <vt:lpstr>Additional (GAN) Challenges</vt:lpstr>
      <vt:lpstr>Direct Simulation GAN</vt:lpstr>
      <vt:lpstr>Direct Simulation GAN (cont.)</vt:lpstr>
      <vt:lpstr>Momenta Distributions of Electrons</vt:lpstr>
      <vt:lpstr>Feature-Augmented Transformed GAN (FAT-GAN)</vt:lpstr>
      <vt:lpstr>Features Transformation</vt:lpstr>
      <vt:lpstr>Features Augmentation</vt:lpstr>
      <vt:lpstr>Maximum Mean Discrepancy (MMD)</vt:lpstr>
      <vt:lpstr>FAT-GAN Architecture</vt:lpstr>
      <vt:lpstr>Comparison between Representations in Cartesian Coordinates and Spherical Coordinates</vt:lpstr>
      <vt:lpstr>Distributions of Generated Physical Properties</vt:lpstr>
      <vt:lpstr>Features Inter-correlations</vt:lpstr>
      <vt:lpstr>Convergence Comparison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Yaohang Li</cp:lastModifiedBy>
  <cp:revision>1407</cp:revision>
  <cp:lastPrinted>2012-01-06T11:37:45Z</cp:lastPrinted>
  <dcterms:created xsi:type="dcterms:W3CDTF">2006-04-22T09:23:14Z</dcterms:created>
  <dcterms:modified xsi:type="dcterms:W3CDTF">2020-06-24T16:51:11Z</dcterms:modified>
</cp:coreProperties>
</file>